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81"/>
  </p:notesMasterIdLst>
  <p:handoutMasterIdLst>
    <p:handoutMasterId r:id="rId8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263" r:id="rId20"/>
    <p:sldId id="385" r:id="rId21"/>
    <p:sldId id="387" r:id="rId22"/>
    <p:sldId id="388" r:id="rId23"/>
    <p:sldId id="386" r:id="rId24"/>
    <p:sldId id="396" r:id="rId25"/>
    <p:sldId id="394" r:id="rId26"/>
    <p:sldId id="390" r:id="rId27"/>
    <p:sldId id="391" r:id="rId28"/>
    <p:sldId id="392" r:id="rId29"/>
    <p:sldId id="393" r:id="rId30"/>
    <p:sldId id="397" r:id="rId31"/>
    <p:sldId id="398" r:id="rId32"/>
    <p:sldId id="40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14" r:id="rId42"/>
    <p:sldId id="408" r:id="rId43"/>
    <p:sldId id="410" r:id="rId44"/>
    <p:sldId id="411" r:id="rId45"/>
    <p:sldId id="412" r:id="rId46"/>
    <p:sldId id="413" r:id="rId47"/>
    <p:sldId id="415" r:id="rId48"/>
    <p:sldId id="416" r:id="rId49"/>
    <p:sldId id="42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7" r:id="rId60"/>
    <p:sldId id="428" r:id="rId61"/>
    <p:sldId id="437" r:id="rId62"/>
    <p:sldId id="429" r:id="rId63"/>
    <p:sldId id="430" r:id="rId64"/>
    <p:sldId id="431" r:id="rId65"/>
    <p:sldId id="432" r:id="rId66"/>
    <p:sldId id="434" r:id="rId67"/>
    <p:sldId id="433" r:id="rId68"/>
    <p:sldId id="435" r:id="rId69"/>
    <p:sldId id="436" r:id="rId70"/>
    <p:sldId id="438" r:id="rId71"/>
    <p:sldId id="439" r:id="rId72"/>
    <p:sldId id="441" r:id="rId73"/>
    <p:sldId id="442" r:id="rId74"/>
    <p:sldId id="443" r:id="rId75"/>
    <p:sldId id="444" r:id="rId76"/>
    <p:sldId id="445" r:id="rId77"/>
    <p:sldId id="446" r:id="rId78"/>
    <p:sldId id="338" r:id="rId79"/>
    <p:sldId id="447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Parte Prática" id="{E0CA726E-9F41-4EB3-A15D-C6355B9FB3E4}">
          <p14:sldIdLst>
            <p14:sldId id="263"/>
            <p14:sldId id="385"/>
            <p14:sldId id="387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07"/>
            <p14:sldId id="414"/>
            <p14:sldId id="408"/>
            <p14:sldId id="410"/>
            <p14:sldId id="411"/>
            <p14:sldId id="412"/>
            <p14:sldId id="413"/>
          </p14:sldIdLst>
        </p14:section>
        <p14:section name="Prática 04" id="{9FB24D66-2B4F-4B75-AE96-181CBA8FDBDF}">
          <p14:sldIdLst>
            <p14:sldId id="415"/>
            <p14:sldId id="416"/>
            <p14:sldId id="42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Terceira Função Lambda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9C33"/>
    <a:srgbClr val="B288DA"/>
    <a:srgbClr val="E07A88"/>
    <a:srgbClr val="29283D"/>
    <a:srgbClr val="1E1E2C"/>
    <a:srgbClr val="FFEA7D"/>
    <a:srgbClr val="E53877"/>
    <a:srgbClr val="C40817"/>
    <a:srgbClr val="4B6DEF"/>
    <a:srgbClr val="EB9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11" d="100"/>
          <a:sy n="111" d="100"/>
        </p:scale>
        <p:origin x="57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5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82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97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2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5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da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3027218" y="1344484"/>
            <a:ext cx="2821289" cy="75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/PARA CADA PRÁTICA FORNECIDA, TEREMOS: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1023982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/>
          <p:nvPr/>
        </p:nvCxnSpPr>
        <p:spPr>
          <a:xfrm>
            <a:off x="5552911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1807540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/PRIMEIRA FUNÇÃO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1825060" y="1783915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C78DD39-4041-6FD4-7D4F-5F1AFE4F3557}"/>
              </a:ext>
            </a:extLst>
          </p:cNvPr>
          <p:cNvGrpSpPr/>
          <p:nvPr/>
        </p:nvGrpSpPr>
        <p:grpSpPr>
          <a:xfrm>
            <a:off x="969425" y="1497922"/>
            <a:ext cx="737100" cy="737100"/>
            <a:chOff x="960750" y="1401750"/>
            <a:chExt cx="737100" cy="737100"/>
          </a:xfrm>
        </p:grpSpPr>
        <p:grpSp>
          <p:nvGrpSpPr>
            <p:cNvPr id="171" name="Google Shape;1481;p49">
              <a:extLst>
                <a:ext uri="{FF2B5EF4-FFF2-40B4-BE49-F238E27FC236}">
                  <a16:creationId xmlns:a16="http://schemas.microsoft.com/office/drawing/2014/main" id="{36E18B2F-D032-2472-61B4-60981AACA034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83;p49">
                <a:extLst>
                  <a:ext uri="{FF2B5EF4-FFF2-40B4-BE49-F238E27FC236}">
                    <a16:creationId xmlns:a16="http://schemas.microsoft.com/office/drawing/2014/main" id="{6611E5F0-2E77-285D-C842-7FDC15D0E286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5" name="Google Shape;1404;p49">
              <a:extLst>
                <a:ext uri="{FF2B5EF4-FFF2-40B4-BE49-F238E27FC236}">
                  <a16:creationId xmlns:a16="http://schemas.microsoft.com/office/drawing/2014/main" id="{972DE0A3-FDBF-4497-52A9-1111F29F0A1F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97" name="Google Shape;1404;p49">
            <a:extLst>
              <a:ext uri="{FF2B5EF4-FFF2-40B4-BE49-F238E27FC236}">
                <a16:creationId xmlns:a16="http://schemas.microsoft.com/office/drawing/2014/main" id="{DAE1E15E-A834-E62D-63BB-8CD4C13DE73D}"/>
              </a:ext>
            </a:extLst>
          </p:cNvPr>
          <p:cNvSpPr txBox="1"/>
          <p:nvPr/>
        </p:nvSpPr>
        <p:spPr>
          <a:xfrm>
            <a:off x="1807540" y="2399501"/>
            <a:ext cx="1845000" cy="5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/MÓDULOS ADICIONAIS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1405;p49">
            <a:extLst>
              <a:ext uri="{FF2B5EF4-FFF2-40B4-BE49-F238E27FC236}">
                <a16:creationId xmlns:a16="http://schemas.microsoft.com/office/drawing/2014/main" id="{FFDC0DB4-2367-C822-6E20-00D835B5E970}"/>
              </a:ext>
            </a:extLst>
          </p:cNvPr>
          <p:cNvSpPr txBox="1"/>
          <p:nvPr/>
        </p:nvSpPr>
        <p:spPr>
          <a:xfrm>
            <a:off x="1825060" y="2876912"/>
            <a:ext cx="2108654" cy="35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Uso de módulos e scripts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E950EEF-B17E-2067-63CC-A788FCCC5588}"/>
              </a:ext>
            </a:extLst>
          </p:cNvPr>
          <p:cNvGrpSpPr/>
          <p:nvPr/>
        </p:nvGrpSpPr>
        <p:grpSpPr>
          <a:xfrm>
            <a:off x="969425" y="2399501"/>
            <a:ext cx="737100" cy="737100"/>
            <a:chOff x="960750" y="1401750"/>
            <a:chExt cx="737100" cy="737100"/>
          </a:xfrm>
        </p:grpSpPr>
        <p:grpSp>
          <p:nvGrpSpPr>
            <p:cNvPr id="100" name="Google Shape;1481;p49">
              <a:extLst>
                <a:ext uri="{FF2B5EF4-FFF2-40B4-BE49-F238E27FC236}">
                  <a16:creationId xmlns:a16="http://schemas.microsoft.com/office/drawing/2014/main" id="{B6389CC0-8F0A-39BB-74DC-B9DEF0B3FCFE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19" name="Google Shape;1482;p49">
                <a:extLst>
                  <a:ext uri="{FF2B5EF4-FFF2-40B4-BE49-F238E27FC236}">
                    <a16:creationId xmlns:a16="http://schemas.microsoft.com/office/drawing/2014/main" id="{4E4FA674-9C16-AF5B-7D1A-54D3E0A5367F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483;p49">
                <a:extLst>
                  <a:ext uri="{FF2B5EF4-FFF2-40B4-BE49-F238E27FC236}">
                    <a16:creationId xmlns:a16="http://schemas.microsoft.com/office/drawing/2014/main" id="{D0BC7B1C-4835-3BBF-5DFC-50585D29ED27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1404;p49">
              <a:extLst>
                <a:ext uri="{FF2B5EF4-FFF2-40B4-BE49-F238E27FC236}">
                  <a16:creationId xmlns:a16="http://schemas.microsoft.com/office/drawing/2014/main" id="{C2328CD1-8EAE-70C6-AB05-37BAF78A88E8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8" name="Google Shape;1404;p49">
            <a:extLst>
              <a:ext uri="{FF2B5EF4-FFF2-40B4-BE49-F238E27FC236}">
                <a16:creationId xmlns:a16="http://schemas.microsoft.com/office/drawing/2014/main" id="{BB24353C-A26E-F69D-D586-294D308163CB}"/>
              </a:ext>
            </a:extLst>
          </p:cNvPr>
          <p:cNvSpPr txBox="1"/>
          <p:nvPr/>
        </p:nvSpPr>
        <p:spPr>
          <a:xfrm>
            <a:off x="1807540" y="3319767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/INTEGRAÇÃO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405;p49">
            <a:extLst>
              <a:ext uri="{FF2B5EF4-FFF2-40B4-BE49-F238E27FC236}">
                <a16:creationId xmlns:a16="http://schemas.microsoft.com/office/drawing/2014/main" id="{8785EE89-243F-976F-65F5-DF237B9065C5}"/>
              </a:ext>
            </a:extLst>
          </p:cNvPr>
          <p:cNvSpPr txBox="1"/>
          <p:nvPr/>
        </p:nvSpPr>
        <p:spPr>
          <a:xfrm>
            <a:off x="1825060" y="3656692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Configurando role e lendo objeto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98E28AFE-8FE0-37FA-B65A-7E61A1B4D163}"/>
              </a:ext>
            </a:extLst>
          </p:cNvPr>
          <p:cNvGrpSpPr/>
          <p:nvPr/>
        </p:nvGrpSpPr>
        <p:grpSpPr>
          <a:xfrm>
            <a:off x="969425" y="3370699"/>
            <a:ext cx="737100" cy="737100"/>
            <a:chOff x="960750" y="1401750"/>
            <a:chExt cx="737100" cy="737100"/>
          </a:xfrm>
        </p:grpSpPr>
        <p:grpSp>
          <p:nvGrpSpPr>
            <p:cNvPr id="131" name="Google Shape;1481;p49">
              <a:extLst>
                <a:ext uri="{FF2B5EF4-FFF2-40B4-BE49-F238E27FC236}">
                  <a16:creationId xmlns:a16="http://schemas.microsoft.com/office/drawing/2014/main" id="{516ECC35-6534-D070-5941-F64953E18D5C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34" name="Google Shape;1482;p49">
                <a:extLst>
                  <a:ext uri="{FF2B5EF4-FFF2-40B4-BE49-F238E27FC236}">
                    <a16:creationId xmlns:a16="http://schemas.microsoft.com/office/drawing/2014/main" id="{E48532FB-7438-C2F1-3B7D-50674BFB6747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483;p49">
                <a:extLst>
                  <a:ext uri="{FF2B5EF4-FFF2-40B4-BE49-F238E27FC236}">
                    <a16:creationId xmlns:a16="http://schemas.microsoft.com/office/drawing/2014/main" id="{8987C00A-FD65-C24E-729A-5BDE18C26058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3" name="Google Shape;1404;p49">
              <a:extLst>
                <a:ext uri="{FF2B5EF4-FFF2-40B4-BE49-F238E27FC236}">
                  <a16:creationId xmlns:a16="http://schemas.microsoft.com/office/drawing/2014/main" id="{3BC53FCB-C44A-D648-1CE3-8AEADE51F4AD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6" name="Google Shape;1404;p49">
            <a:extLst>
              <a:ext uri="{FF2B5EF4-FFF2-40B4-BE49-F238E27FC236}">
                <a16:creationId xmlns:a16="http://schemas.microsoft.com/office/drawing/2014/main" id="{1E56AD34-96C9-B275-7596-1ACDA2D87D55}"/>
              </a:ext>
            </a:extLst>
          </p:cNvPr>
          <p:cNvSpPr txBox="1"/>
          <p:nvPr/>
        </p:nvSpPr>
        <p:spPr>
          <a:xfrm>
            <a:off x="5950737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/GATILHO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405;p49">
            <a:extLst>
              <a:ext uri="{FF2B5EF4-FFF2-40B4-BE49-F238E27FC236}">
                <a16:creationId xmlns:a16="http://schemas.microsoft.com/office/drawing/2014/main" id="{A2DCB03F-AD72-E288-8397-09D2930BED4C}"/>
              </a:ext>
            </a:extLst>
          </p:cNvPr>
          <p:cNvSpPr txBox="1"/>
          <p:nvPr/>
        </p:nvSpPr>
        <p:spPr>
          <a:xfrm>
            <a:off x="5968256" y="1783915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Execução função a partir de evento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AA6B3BF-A70F-BB8A-8F32-3445B2D6AE52}"/>
              </a:ext>
            </a:extLst>
          </p:cNvPr>
          <p:cNvGrpSpPr/>
          <p:nvPr/>
        </p:nvGrpSpPr>
        <p:grpSpPr>
          <a:xfrm>
            <a:off x="5112622" y="1497922"/>
            <a:ext cx="737100" cy="737100"/>
            <a:chOff x="960750" y="1401750"/>
            <a:chExt cx="737100" cy="737100"/>
          </a:xfrm>
        </p:grpSpPr>
        <p:grpSp>
          <p:nvGrpSpPr>
            <p:cNvPr id="139" name="Google Shape;1481;p49">
              <a:extLst>
                <a:ext uri="{FF2B5EF4-FFF2-40B4-BE49-F238E27FC236}">
                  <a16:creationId xmlns:a16="http://schemas.microsoft.com/office/drawing/2014/main" id="{9D89DED7-1712-D581-A720-F3537376C71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1" name="Google Shape;1482;p49">
                <a:extLst>
                  <a:ext uri="{FF2B5EF4-FFF2-40B4-BE49-F238E27FC236}">
                    <a16:creationId xmlns:a16="http://schemas.microsoft.com/office/drawing/2014/main" id="{26D65C30-41C7-1B41-B267-0B6AE6DC7991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83;p49">
                <a:extLst>
                  <a:ext uri="{FF2B5EF4-FFF2-40B4-BE49-F238E27FC236}">
                    <a16:creationId xmlns:a16="http://schemas.microsoft.com/office/drawing/2014/main" id="{73533EBF-F879-E169-C0E8-79772B02F305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0" name="Google Shape;1404;p49">
              <a:extLst>
                <a:ext uri="{FF2B5EF4-FFF2-40B4-BE49-F238E27FC236}">
                  <a16:creationId xmlns:a16="http://schemas.microsoft.com/office/drawing/2014/main" id="{85BCC49B-44FB-674C-91DF-3C276BFABCDE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3" name="Google Shape;1404;p49">
            <a:extLst>
              <a:ext uri="{FF2B5EF4-FFF2-40B4-BE49-F238E27FC236}">
                <a16:creationId xmlns:a16="http://schemas.microsoft.com/office/drawing/2014/main" id="{DD8EAF42-5A18-A0DD-917B-52CFC72721C5}"/>
              </a:ext>
            </a:extLst>
          </p:cNvPr>
          <p:cNvSpPr txBox="1"/>
          <p:nvPr/>
        </p:nvSpPr>
        <p:spPr>
          <a:xfrm>
            <a:off x="5941130" y="2328666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/DESLIGANDO EC2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05;p49">
            <a:extLst>
              <a:ext uri="{FF2B5EF4-FFF2-40B4-BE49-F238E27FC236}">
                <a16:creationId xmlns:a16="http://schemas.microsoft.com/office/drawing/2014/main" id="{7BD3C356-00D3-36DC-9710-AA23E6B1AD65}"/>
              </a:ext>
            </a:extLst>
          </p:cNvPr>
          <p:cNvSpPr txBox="1"/>
          <p:nvPr/>
        </p:nvSpPr>
        <p:spPr>
          <a:xfrm>
            <a:off x="5958649" y="2665591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para desligar EC2 à noite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B3BF4E1-05B9-16EE-B09C-341E3A57A1B3}"/>
              </a:ext>
            </a:extLst>
          </p:cNvPr>
          <p:cNvGrpSpPr/>
          <p:nvPr/>
        </p:nvGrpSpPr>
        <p:grpSpPr>
          <a:xfrm>
            <a:off x="5103015" y="2379598"/>
            <a:ext cx="737100" cy="737100"/>
            <a:chOff x="960750" y="1401750"/>
            <a:chExt cx="737100" cy="737100"/>
          </a:xfrm>
        </p:grpSpPr>
        <p:grpSp>
          <p:nvGrpSpPr>
            <p:cNvPr id="146" name="Google Shape;1481;p49">
              <a:extLst>
                <a:ext uri="{FF2B5EF4-FFF2-40B4-BE49-F238E27FC236}">
                  <a16:creationId xmlns:a16="http://schemas.microsoft.com/office/drawing/2014/main" id="{BB4BF65D-E4FC-9A54-AA4D-DC68A64D8E05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8" name="Google Shape;1482;p49">
                <a:extLst>
                  <a:ext uri="{FF2B5EF4-FFF2-40B4-BE49-F238E27FC236}">
                    <a16:creationId xmlns:a16="http://schemas.microsoft.com/office/drawing/2014/main" id="{2D060DD3-6A90-403B-A8F5-AB8F894758A0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83;p49">
                <a:extLst>
                  <a:ext uri="{FF2B5EF4-FFF2-40B4-BE49-F238E27FC236}">
                    <a16:creationId xmlns:a16="http://schemas.microsoft.com/office/drawing/2014/main" id="{BB73D6E7-ABE0-1077-63AD-4C9C8140A93D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7" name="Google Shape;1404;p49">
              <a:extLst>
                <a:ext uri="{FF2B5EF4-FFF2-40B4-BE49-F238E27FC236}">
                  <a16:creationId xmlns:a16="http://schemas.microsoft.com/office/drawing/2014/main" id="{5FD7E036-0EFE-2F7D-5AA6-4A8442F5BD10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3" name="Google Shape;1404;p49">
            <a:extLst>
              <a:ext uri="{FF2B5EF4-FFF2-40B4-BE49-F238E27FC236}">
                <a16:creationId xmlns:a16="http://schemas.microsoft.com/office/drawing/2014/main" id="{B04DC04C-6284-58CD-4806-D9763141C0EB}"/>
              </a:ext>
            </a:extLst>
          </p:cNvPr>
          <p:cNvSpPr txBox="1"/>
          <p:nvPr/>
        </p:nvSpPr>
        <p:spPr>
          <a:xfrm>
            <a:off x="5950737" y="3304595"/>
            <a:ext cx="239988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/ELIMINAR EBS ‘SOLTOS’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1405;p49">
            <a:extLst>
              <a:ext uri="{FF2B5EF4-FFF2-40B4-BE49-F238E27FC236}">
                <a16:creationId xmlns:a16="http://schemas.microsoft.com/office/drawing/2014/main" id="{454DB5C4-F029-35C2-C22A-C3838FC4A9D8}"/>
              </a:ext>
            </a:extLst>
          </p:cNvPr>
          <p:cNvSpPr txBox="1"/>
          <p:nvPr/>
        </p:nvSpPr>
        <p:spPr>
          <a:xfrm>
            <a:off x="5968255" y="3641520"/>
            <a:ext cx="2179659" cy="63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Função para identificar e eliminar volumes EBS não vinculados à instâncias EC2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AA10942-96CA-4E3D-E61F-BF9A0D53EB21}"/>
              </a:ext>
            </a:extLst>
          </p:cNvPr>
          <p:cNvGrpSpPr/>
          <p:nvPr/>
        </p:nvGrpSpPr>
        <p:grpSpPr>
          <a:xfrm>
            <a:off x="5112622" y="3355527"/>
            <a:ext cx="737100" cy="737100"/>
            <a:chOff x="960750" y="1401750"/>
            <a:chExt cx="737100" cy="737100"/>
          </a:xfrm>
        </p:grpSpPr>
        <p:grpSp>
          <p:nvGrpSpPr>
            <p:cNvPr id="66" name="Google Shape;1481;p49">
              <a:extLst>
                <a:ext uri="{FF2B5EF4-FFF2-40B4-BE49-F238E27FC236}">
                  <a16:creationId xmlns:a16="http://schemas.microsoft.com/office/drawing/2014/main" id="{B5D818B6-D876-62E2-F46F-27ACCF11593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68" name="Google Shape;1482;p49">
                <a:extLst>
                  <a:ext uri="{FF2B5EF4-FFF2-40B4-BE49-F238E27FC236}">
                    <a16:creationId xmlns:a16="http://schemas.microsoft.com/office/drawing/2014/main" id="{93651E12-C868-5305-36B8-7BDE2D849EBC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483;p49">
                <a:extLst>
                  <a:ext uri="{FF2B5EF4-FFF2-40B4-BE49-F238E27FC236}">
                    <a16:creationId xmlns:a16="http://schemas.microsoft.com/office/drawing/2014/main" id="{DD6281A2-0911-0D22-7CFD-F7C806C7B3EE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7" name="Google Shape;1404;p49">
              <a:extLst>
                <a:ext uri="{FF2B5EF4-FFF2-40B4-BE49-F238E27FC236}">
                  <a16:creationId xmlns:a16="http://schemas.microsoft.com/office/drawing/2014/main" id="{E7AC15D9-857D-3923-1070-4963B0F6AF86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469767"/>
            <a:ext cx="47060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"arn:aws:logs:sa-east-1:000000000000:*"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"arn:aws:logs:sa-east-1:000000000000:log-group:/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/lambda/..."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1103173" y="1431008"/>
            <a:ext cx="18075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"Pink Floyd"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Animals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“Dogs"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26069" y="1469767"/>
            <a:ext cx="47060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# Retornando informações sobre a banda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f'Próxima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música da playlist: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f'Autor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- Álbum: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Voce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esta ouvindo sua musica preferida!'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28486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records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expertsAWS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"lambda",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"id",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category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 de log</a:t>
            </a:r>
          </a:p>
          <a:p>
            <a:r>
              <a:rPr lang="pt-BR" sz="11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constantes do módulo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LOG_FORMAT =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logging.DEBUG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=LOG_FORMAT):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 e formatação do objeto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datefmt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11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820772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1006627" y="1393120"/>
            <a:ext cx="457753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Função para retornar os campos 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logging</a:t>
            </a:r>
          </a:p>
          <a:p>
            <a:pPr marL="0" indent="0">
              <a:buNone/>
            </a:pP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Instanciando e configurando objeto de log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parâmetros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parâmetros.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atributos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tabela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possui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campos'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"body"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','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746402"/>
                  </p:ext>
                </p:extLst>
              </p:nvPr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26440"/>
                  </p:ext>
                </p:extLst>
              </p:nvPr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253468"/>
                  </p:ext>
                </p:extLst>
              </p:nvPr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808974"/>
                  </p:ext>
                </p:extLst>
              </p:nvPr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392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s3://aws-experts-&lt;random&gt;-sa-east-1/lambda/tests/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39908" y="1386226"/>
            <a:ext cx="4232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boto3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do projeto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BUCKET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'aws-experts-dx6sdjz2j7ro-sa-east-1'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KEY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tests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/rock_albuns.csv'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Criando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s3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a leitura do objeto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r = s3_client.get_object(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=BUCKET, Key=KEY)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data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print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A6F1AF-D8BD-9082-BD00-36968F03A6F6}"/>
              </a:ext>
            </a:extLst>
          </p:cNvPr>
          <p:cNvSpPr txBox="1"/>
          <p:nvPr/>
        </p:nvSpPr>
        <p:spPr>
          <a:xfrm>
            <a:off x="888099" y="1278668"/>
            <a:ext cx="668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"S3ReadLogGroupCreate",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"s3:GetObject"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"arn:aws:s3:::aws-experts-dx6sdjz2j7ro-sa-east-1/*",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"arn:aws:logs:sa-east-1:xxx:*"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/lambda/experts-aws-lambda-103:*"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ACD4E971-23E8-E534-A861-CCD425BDE569}"/>
              </a:ext>
            </a:extLst>
          </p:cNvPr>
          <p:cNvSpPr txBox="1">
            <a:spLocks/>
          </p:cNvSpPr>
          <p:nvPr/>
        </p:nvSpPr>
        <p:spPr>
          <a:xfrm flipH="1">
            <a:off x="5785305" y="2083688"/>
            <a:ext cx="2550530" cy="12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as permissões da nossa função Lambda são alteradas. </a:t>
            </a: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Agora, será possível executar a ação “s3:GetObject” no recurso identificado pela ARN do nosso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F71F2EF-9F9C-B190-242C-F5877055CE68}"/>
              </a:ext>
            </a:extLst>
          </p:cNvPr>
          <p:cNvCxnSpPr>
            <a:cxnSpLocks/>
          </p:cNvCxnSpPr>
          <p:nvPr/>
        </p:nvCxnSpPr>
        <p:spPr>
          <a:xfrm>
            <a:off x="3124200" y="2395350"/>
            <a:ext cx="255053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C766BD3-A0B1-459E-5347-A0106863553E}"/>
              </a:ext>
            </a:extLst>
          </p:cNvPr>
          <p:cNvCxnSpPr>
            <a:cxnSpLocks/>
          </p:cNvCxnSpPr>
          <p:nvPr/>
        </p:nvCxnSpPr>
        <p:spPr>
          <a:xfrm>
            <a:off x="5409374" y="2919225"/>
            <a:ext cx="26535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3" name="Google Shape;860;p39">
            <a:extLst>
              <a:ext uri="{FF2B5EF4-FFF2-40B4-BE49-F238E27FC236}">
                <a16:creationId xmlns:a16="http://schemas.microsoft.com/office/drawing/2014/main" id="{341D2EE4-33F8-8055-5089-0931B388206C}"/>
              </a:ext>
            </a:extLst>
          </p:cNvPr>
          <p:cNvSpPr/>
          <p:nvPr/>
        </p:nvSpPr>
        <p:spPr>
          <a:xfrm>
            <a:off x="5850755" y="187146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32;p37">
            <a:extLst>
              <a:ext uri="{FF2B5EF4-FFF2-40B4-BE49-F238E27FC236}">
                <a16:creationId xmlns:a16="http://schemas.microsoft.com/office/drawing/2014/main" id="{351FD4D5-D3F8-4C01-BF15-EB76D5D466E5}"/>
              </a:ext>
            </a:extLst>
          </p:cNvPr>
          <p:cNvSpPr txBox="1">
            <a:spLocks/>
          </p:cNvSpPr>
          <p:nvPr/>
        </p:nvSpPr>
        <p:spPr>
          <a:xfrm>
            <a:off x="6011915" y="17381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</p:spTree>
    <p:extLst>
      <p:ext uri="{BB962C8B-B14F-4D97-AF65-F5344CB8AC3E}">
        <p14:creationId xmlns:p14="http://schemas.microsoft.com/office/powerpoint/2010/main" val="4197535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044622"/>
                  </p:ext>
                </p:extLst>
              </p:nvPr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373746"/>
                  </p:ext>
                </p:extLst>
              </p:nvPr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473032"/>
                  </p:ext>
                </p:extLst>
              </p:nvPr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199639"/>
                  </p:ext>
                </p:extLst>
              </p:nvPr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94092"/>
                  </p:ext>
                </p:extLst>
              </p:nvPr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147700"/>
                  </p:ext>
                </p:extLst>
              </p:nvPr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244307"/>
                  </p:ext>
                </p:extLst>
              </p:nvPr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496713"/>
                  </p:ext>
                </p:extLst>
              </p:nvPr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876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C201FB4-9999-5BCA-7117-B411ABCD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1" y="3368906"/>
            <a:ext cx="6684428" cy="11960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8C7F8-EBA4-1009-9C9D-0040FF35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71" y="1607144"/>
            <a:ext cx="6684428" cy="16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2E8AB5-A90C-8CA9-9C82-50AA6A6321C7}"/>
              </a:ext>
            </a:extLst>
          </p:cNvPr>
          <p:cNvSpPr txBox="1"/>
          <p:nvPr/>
        </p:nvSpPr>
        <p:spPr>
          <a:xfrm>
            <a:off x="826070" y="1247169"/>
            <a:ext cx="7037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"ReadS3Object",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"s3:GetObject",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"arn:aws:s3:::aws-experts-dx6sdjz2j7ro-sa-east-1/lambda/input/*"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"WriteS3Object",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"s3:PutObject",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"arn:aws:s3:::aws-experts-dx6sdjz2j7ro-sa-east-1/lambda/output/*"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...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&lt;Padrão gerado pela Lambda para escrita de logs do CloudWatch&gt;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10E9D7B8-18B5-DFA9-14AF-EA2E8974DC02}"/>
              </a:ext>
            </a:extLst>
          </p:cNvPr>
          <p:cNvSpPr txBox="1">
            <a:spLocks/>
          </p:cNvSpPr>
          <p:nvPr/>
        </p:nvSpPr>
        <p:spPr>
          <a:xfrm flipH="1">
            <a:off x="5653917" y="1611708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leitura de objetos posicionados em caminho especificado no S3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E2BCE7CC-FD9F-BA45-FC03-B9887DBFDE0B}"/>
              </a:ext>
            </a:extLst>
          </p:cNvPr>
          <p:cNvSpPr txBox="1">
            <a:spLocks/>
          </p:cNvSpPr>
          <p:nvPr/>
        </p:nvSpPr>
        <p:spPr>
          <a:xfrm flipH="1">
            <a:off x="5672865" y="2571750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escrita de objetos em caminho especificado no S3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E7D0D68D-3705-F6E6-FF95-54DF166B66B4}"/>
              </a:ext>
            </a:extLst>
          </p:cNvPr>
          <p:cNvCxnSpPr>
            <a:endCxn id="45" idx="3"/>
          </p:cNvCxnSpPr>
          <p:nvPr/>
        </p:nvCxnSpPr>
        <p:spPr>
          <a:xfrm flipV="1">
            <a:off x="4419600" y="1964314"/>
            <a:ext cx="1234317" cy="352605"/>
          </a:xfrm>
          <a:prstGeom prst="bentConnector3">
            <a:avLst>
              <a:gd name="adj1" fmla="val 612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0A1A2CDA-6467-6977-679F-61828DB06DD5}"/>
              </a:ext>
            </a:extLst>
          </p:cNvPr>
          <p:cNvCxnSpPr>
            <a:cxnSpLocks/>
          </p:cNvCxnSpPr>
          <p:nvPr/>
        </p:nvCxnSpPr>
        <p:spPr>
          <a:xfrm flipV="1">
            <a:off x="4389733" y="2917858"/>
            <a:ext cx="1234317" cy="352605"/>
          </a:xfrm>
          <a:prstGeom prst="bentConnector3">
            <a:avLst>
              <a:gd name="adj1" fmla="val 1384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9FA77FD6-BDC8-D233-CCC3-31425C75A5D3}"/>
              </a:ext>
            </a:extLst>
          </p:cNvPr>
          <p:cNvSpPr txBox="1">
            <a:spLocks/>
          </p:cNvSpPr>
          <p:nvPr/>
        </p:nvSpPr>
        <p:spPr>
          <a:xfrm flipH="1">
            <a:off x="4810125" y="4359345"/>
            <a:ext cx="3466274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Incrementar política da role com permissões para escrita de logs no CloudWatch.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20D76D1-4156-5B37-894B-E14E12C7C551}"/>
              </a:ext>
            </a:extLst>
          </p:cNvPr>
          <p:cNvCxnSpPr>
            <a:cxnSpLocks/>
          </p:cNvCxnSpPr>
          <p:nvPr/>
        </p:nvCxnSpPr>
        <p:spPr>
          <a:xfrm>
            <a:off x="3067050" y="4257675"/>
            <a:ext cx="1666875" cy="363194"/>
          </a:xfrm>
          <a:prstGeom prst="bentConnector3">
            <a:avLst>
              <a:gd name="adj1" fmla="val 857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0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0DB4E4-A2A9-2C0F-1FF3-810396F4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4156"/>
            <a:ext cx="6009485" cy="35803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1000922" y="4133199"/>
            <a:ext cx="5504653" cy="688276"/>
          </a:xfrm>
          <a:prstGeom prst="rect">
            <a:avLst/>
          </a:prstGeom>
          <a:noFill/>
          <a:ln>
            <a:solidFill>
              <a:srgbClr val="B28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leitura e escrita de objetos no S3, além da inserção já conhecida de logs no CloudWatch.</a:t>
            </a:r>
          </a:p>
        </p:txBody>
      </p:sp>
    </p:spTree>
    <p:extLst>
      <p:ext uri="{BB962C8B-B14F-4D97-AF65-F5344CB8AC3E}">
        <p14:creationId xmlns:p14="http://schemas.microsoft.com/office/powerpoint/2010/main" val="2423101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primeira parte,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668E704-7231-2B34-A7BC-A86FDCAFBE68}"/>
              </a:ext>
            </a:extLst>
          </p:cNvPr>
          <p:cNvSpPr txBox="1"/>
          <p:nvPr/>
        </p:nvSpPr>
        <p:spPr>
          <a:xfrm>
            <a:off x="959194" y="1352112"/>
            <a:ext cx="64339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de uso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ALBUM_YEAR_FILTER =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1990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via boto3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# Extraindo informações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 partir do evento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s3_info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'Records'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Objeto de entrada: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segunda parte,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é realizada uma preparação no arquivo para aplicar um filtro relacionado ao ano de cada álbum.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C7869BA-1B10-1AD9-740D-7F5596C07385}"/>
              </a:ext>
            </a:extLst>
          </p:cNvPr>
          <p:cNvSpPr txBox="1"/>
          <p:nvPr/>
        </p:nvSpPr>
        <p:spPr>
          <a:xfrm>
            <a:off x="841273" y="1383117"/>
            <a:ext cx="5329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Lendo arquivo de entrada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s3_client.get_object(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f'Dados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entrada lidos com sucesso'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Transformando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em listas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e.replace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'\r'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).split(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texto transformado em lista com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Filtrando apenas álbuns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[1:]: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&gt;= ALBUM_YEAR_FILTER: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output_list.append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f'Registros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filtrados com sucesso. Restaram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 na lista')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Na terceira e última parte da função, uma preparação final é realizada de modo a transformar o arquivo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em formato binário para ser inserido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Para tal,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e o retorno da função é fornecido.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38B6C00-E9B1-A5D2-7E84-3DDF312C91BF}"/>
              </a:ext>
            </a:extLst>
          </p:cNvPr>
          <p:cNvSpPr txBox="1"/>
          <p:nvPr/>
        </p:nvSpPr>
        <p:spPr>
          <a:xfrm>
            <a:off x="909430" y="1325250"/>
            <a:ext cx="53944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preparação final para adição 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header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output_list.insert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header)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final preparado e pronto para ser escrito no 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Escrevendo saída no s3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'.'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+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'_prep.csv'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'lambda/output/'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+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output_data_str.encode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(encoding=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s3_client.put_object(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Body=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70" y="1672574"/>
            <a:ext cx="3688715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2847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B40AC7-0DA4-B5D3-0384-B08C24F3A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3004568"/>
            <a:ext cx="7937006" cy="11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</a:t>
            </a:r>
            <a:r>
              <a:rPr lang="pt-BR" sz="600">
                <a:solidFill>
                  <a:schemeClr val="tx2"/>
                </a:solidFill>
                <a:latin typeface="Consolas" panose="020B0609020204030204" pitchFamily="49" charset="0"/>
              </a:rPr>
              <a:t>sa-east-1:xxx:*"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/lambda/experts-aws-lambda-105:*"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"ManageEC2Instances",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"ec2:StartInstances",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"ec2:StopInstances"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4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0"/>
            <a:ext cx="240378" cy="1745439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>
            <a:off x="3960159" y="3758453"/>
            <a:ext cx="1479176" cy="117962"/>
          </a:xfrm>
          <a:prstGeom prst="bentConnector5">
            <a:avLst>
              <a:gd name="adj1" fmla="val 40454"/>
              <a:gd name="adj2" fmla="val 100000"/>
              <a:gd name="adj3" fmla="val 6227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f'Listando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todas as regiões de uma conta AWS com 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obtidas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regiões no processo de listagem'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40425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cada região da AWS e inicializando um recurso específico para cada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f'Iniciando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Coletando instâncias EC2 na região com status running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ec2.instances.filter(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instance-state-name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'running'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    # Validando a existência de instâncias em execução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instance.stop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stopped_instances.append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(instance.id)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f'Instância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encerrada 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encerrar instância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Verificando ações realizadas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&gt;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desligadas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instâncias EC2 no processo'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'Nenhuma instância EC2 em execução no momento. Função finalizada.'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em vínculo com instâncias EC2. Com isso, a função irá identificar estes volumes e eliminá-los, eliminando custos e trazendo outros benefícios.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/lambda/experts-aws-lambda-106:*"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ManageEBSVolumes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"ec2:DeleteVolume",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"ec2:DescribeVolumes"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5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1"/>
            <a:ext cx="240378" cy="162278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3960159" y="3653881"/>
            <a:ext cx="1479176" cy="104572"/>
          </a:xfrm>
          <a:prstGeom prst="bentConnector5">
            <a:avLst>
              <a:gd name="adj1" fmla="val 53388"/>
              <a:gd name="adj2" fmla="val 96104"/>
              <a:gd name="adj3" fmla="val 6227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 AWS.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as regiões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f'Iterando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sobre as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regiões AWS em busca de volumes EBS não vinculados'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Criando recurso ec2 na região do loop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volumes não vinculados ('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staus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= disponível')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volumes = ec2.volumes.filter(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'status'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available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Iterando sobre volumes disponíveis (não vinculados)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volumes: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v = ec2.Volume(volume.id)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f'Identificado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v.size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GiB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não vinculado'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v.delete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f'Volume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deletado com sucesso'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deletar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{volume.id}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9229</Words>
  <Application>Microsoft Office PowerPoint</Application>
  <PresentationFormat>Apresentação na tela (16:9)</PresentationFormat>
  <Paragraphs>1153</Paragraphs>
  <Slides>77</Slides>
  <Notes>77</Notes>
  <HiddenSlides>36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77</vt:i4>
      </vt:variant>
    </vt:vector>
  </HeadingPairs>
  <TitlesOfParts>
    <vt:vector size="9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/CHEGOU A HORA DE APRENDER NA PRÁTICA!</vt:lpstr>
      <vt:lpstr>/ANTES DE COMEÇARMOS…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</vt:lpstr>
      <vt:lpstr>/AÇÕES PRÁTICA 04. CRIANDO FUNÇÃO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67</cp:revision>
  <dcterms:modified xsi:type="dcterms:W3CDTF">2022-05-31T00:40:35Z</dcterms:modified>
</cp:coreProperties>
</file>